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" initials="U" lastIdx="1" clrIdx="0">
    <p:extLst>
      <p:ext uri="{19B8F6BF-5375-455C-9EA6-DF929625EA0E}">
        <p15:presenceInfo xmlns:p15="http://schemas.microsoft.com/office/powerpoint/2012/main" userId="UTEN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88E493"/>
    <a:srgbClr val="333399"/>
    <a:srgbClr val="E51BD7"/>
    <a:srgbClr val="654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DBA575-5312-462C-260E-62D57D450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E1ABC1-6756-2FB2-5737-924E79326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9B1DB0-B50B-CF05-4371-FFDB6D966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DB43DC-65E0-D1F8-5C11-8070C5CC4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CB2542-51BB-C33A-04A0-6C5661A0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999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B632A3-4BF1-8FB7-D401-9C199FBFD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BEF90D-A925-98FA-699D-4EBB0D490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FF04F1C-3FC0-F889-A3A7-18C079287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9D7AB6-873E-1440-A1FB-61CD3A668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109921-56E1-A3D4-5479-1160A719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746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FF2B8F7-C8FD-8C73-BE3C-F419159CAF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8A44860-F9C7-8789-921B-1CBBE79D0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7AF637-B871-60F0-CD4A-AC27CD80F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E14E8-E3D0-A648-6FB7-E88D880EB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2CA77A-9998-D398-9562-236DC15C4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97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A76B12-D428-0593-BBAF-5549CFF4D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FEBABD-9C4D-4F80-292B-9D3D9F25A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DD90DD-0181-27F9-7099-108A8B184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58D684-8B23-0A59-D111-773395830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D381A8-B46B-5F76-62BB-86B6B43E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80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A190C7-7076-9AE2-344A-E6674490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CB0FCBC-57C2-6EBB-3EA9-B9DFB9498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F4EAFB-1610-656C-6F3E-E20E496E0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EE67D4-0EE2-4208-32AD-A9D448A1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172102-6B6B-4E17-28DD-E76E774A8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0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7E14-1972-F4BE-6BC4-B75A145E5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D4921E-019E-0FE9-A72E-0F18991AE3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1C9C31E-BE04-F010-AC0B-63F483C66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9A77EC-C2E4-FE8E-BFFB-2755E9C94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2A2CEB-F617-22ED-2082-3AAF2E804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1959C7-6532-080E-D8EB-E4F93CDB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44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FC65EF-58F7-1643-0F93-F688B5BB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B1766F-1C7D-FC8E-8227-38BE3A9F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17F3437-B0E7-04B4-1C0E-F8151FE50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6BB0C3B-AA75-4B66-D00A-5D12C8325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F7F229E-B5DD-B6C3-FDC2-BB547D5443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E5424E3-BBD4-5886-CE2E-1195B61D9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4462F51-0643-29AA-DAA7-60B04C664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36EDDF7-DEBC-D286-96E5-BB0D1CAC5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63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8E34D8-F48B-1ECB-DD64-AAAF4D50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A80FB23-D294-36FE-D83B-E6B75593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CF76463-16D7-F195-581A-E868F84D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A1D629-E818-96D5-DD40-013C5E0F4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92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346641A-2778-7B29-09B8-114395954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52096C2-F54D-B33B-AC8E-8F9B4E6D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8646BD-25E4-A436-C0B9-ED011CF11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518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706F91-566F-6F2F-6933-DA39E46D5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BFB0B6-FDF0-AA06-0AD5-D5BE7A6CB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7CC6B6-B820-921F-D40E-4019E813D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2D5C37-578A-DFF6-32B2-115B2DDE7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9D21C87-FD6F-62B7-D54E-D28C43C7E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9D62C0-358B-F69E-967B-D7CEEB6B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844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6AE145-7380-AFBA-A35F-58ABB8B7E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7E867F5-40F9-7393-E69A-72622249E0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F030355-EA2C-4627-43D1-423F42C90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06B8E4-ECAE-19C8-1E61-C8A07B595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9843CE6-DB58-726E-CF06-7B2F52441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E69028-F5CD-F819-AE0E-25CE36B93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25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A24BFD3-564C-6749-8048-F07FA3FF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F27F96-8113-99EA-5D48-968529EC3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6753F9-DE4B-18C2-5B83-740CF535D8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12618-23BA-4AED-A587-60500BB740A3}" type="datetimeFigureOut">
              <a:rPr lang="it-IT" smtClean="0"/>
              <a:t>08/11/2022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5FF997-6F8D-2FED-AF23-4D09E375C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683F3F-58C0-9C23-238F-9BE6D38E7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60FC8-50F1-499A-964A-25A1890AA3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94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riulisera.it/papa-francesco-venezia-nel-2018-incontrare-le-chiese-del-nordest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C3873C52-679D-C7A5-5609-6BCA7CC11A3B}"/>
              </a:ext>
            </a:extLst>
          </p:cNvPr>
          <p:cNvSpPr txBox="1"/>
          <p:nvPr/>
        </p:nvSpPr>
        <p:spPr>
          <a:xfrm>
            <a:off x="284921" y="1603514"/>
            <a:ext cx="1162215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Come il catechista </a:t>
            </a:r>
          </a:p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si posiziona </a:t>
            </a:r>
          </a:p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di fronte al Sinodo?</a:t>
            </a:r>
          </a:p>
        </p:txBody>
      </p:sp>
    </p:spTree>
    <p:extLst>
      <p:ext uri="{BB962C8B-B14F-4D97-AF65-F5344CB8AC3E}">
        <p14:creationId xmlns:p14="http://schemas.microsoft.com/office/powerpoint/2010/main" val="142965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73B7DE2-FCEB-18A6-7AA8-21163E38ACBB}"/>
              </a:ext>
            </a:extLst>
          </p:cNvPr>
          <p:cNvSpPr txBox="1"/>
          <p:nvPr/>
        </p:nvSpPr>
        <p:spPr>
          <a:xfrm>
            <a:off x="0" y="168812"/>
            <a:ext cx="1219199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6000" dirty="0">
                <a:solidFill>
                  <a:srgbClr val="FF0000"/>
                </a:solidFill>
              </a:rPr>
              <a:t>Vive un cammino interiore</a:t>
            </a:r>
          </a:p>
          <a:p>
            <a:pPr algn="r"/>
            <a:r>
              <a:rPr lang="it-IT" sz="6000" dirty="0"/>
              <a:t>Con i bambini</a:t>
            </a:r>
          </a:p>
          <a:p>
            <a:r>
              <a:rPr lang="it-IT" sz="6000" dirty="0">
                <a:solidFill>
                  <a:srgbClr val="7030A0"/>
                </a:solidFill>
              </a:rPr>
              <a:t>Con i ragazzi, gli adolescenti</a:t>
            </a:r>
          </a:p>
          <a:p>
            <a:pPr algn="r"/>
            <a:r>
              <a:rPr lang="it-IT" sz="6000" dirty="0">
                <a:solidFill>
                  <a:schemeClr val="accent1">
                    <a:lumMod val="50000"/>
                  </a:schemeClr>
                </a:solidFill>
              </a:rPr>
              <a:t>Con le famiglie</a:t>
            </a:r>
          </a:p>
          <a:p>
            <a:r>
              <a:rPr lang="it-IT" sz="6000" dirty="0">
                <a:solidFill>
                  <a:srgbClr val="00B050"/>
                </a:solidFill>
              </a:rPr>
              <a:t>Con le persone con cui collabora</a:t>
            </a:r>
          </a:p>
          <a:p>
            <a:pPr algn="r"/>
            <a:r>
              <a:rPr lang="it-IT" sz="6000" dirty="0">
                <a:solidFill>
                  <a:schemeClr val="accent2"/>
                </a:solidFill>
              </a:rPr>
              <a:t>Con la comunità</a:t>
            </a:r>
          </a:p>
          <a:p>
            <a:r>
              <a:rPr lang="it-IT" sz="6000" dirty="0">
                <a:solidFill>
                  <a:srgbClr val="E51BD7"/>
                </a:solidFill>
              </a:rPr>
              <a:t>Con la realtà nel suo insieme</a:t>
            </a:r>
            <a:endParaRPr lang="it-IT" sz="3600" dirty="0">
              <a:solidFill>
                <a:srgbClr val="E51BD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765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BCFE222-2924-67D0-5AFB-D5EFD9278483}"/>
              </a:ext>
            </a:extLst>
          </p:cNvPr>
          <p:cNvSpPr txBox="1"/>
          <p:nvPr/>
        </p:nvSpPr>
        <p:spPr>
          <a:xfrm>
            <a:off x="0" y="1536174"/>
            <a:ext cx="1192695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La meta di questo nostro camminare</a:t>
            </a:r>
          </a:p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 è il viaggio stesso</a:t>
            </a:r>
          </a:p>
        </p:txBody>
      </p:sp>
    </p:spTree>
    <p:extLst>
      <p:ext uri="{BB962C8B-B14F-4D97-AF65-F5344CB8AC3E}">
        <p14:creationId xmlns:p14="http://schemas.microsoft.com/office/powerpoint/2010/main" val="2094463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8C7B76B-C2F8-E9D6-EA5C-21BC09974BB8}"/>
              </a:ext>
            </a:extLst>
          </p:cNvPr>
          <p:cNvSpPr txBox="1"/>
          <p:nvPr/>
        </p:nvSpPr>
        <p:spPr>
          <a:xfrm rot="10800000" flipV="1">
            <a:off x="1205345" y="438890"/>
            <a:ext cx="97193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7200" b="1" dirty="0">
                <a:solidFill>
                  <a:schemeClr val="bg1"/>
                </a:solidFill>
                <a:latin typeface="Bahnschrift Light" panose="020B0502040204020203" pitchFamily="34" charset="0"/>
              </a:rPr>
              <a:t>A camminare s’impara</a:t>
            </a:r>
          </a:p>
        </p:txBody>
      </p:sp>
    </p:spTree>
    <p:extLst>
      <p:ext uri="{BB962C8B-B14F-4D97-AF65-F5344CB8AC3E}">
        <p14:creationId xmlns:p14="http://schemas.microsoft.com/office/powerpoint/2010/main" val="1966921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F21996D-BDBD-E3ED-8ADF-763F2FC6A434}"/>
              </a:ext>
            </a:extLst>
          </p:cNvPr>
          <p:cNvSpPr txBox="1"/>
          <p:nvPr/>
        </p:nvSpPr>
        <p:spPr>
          <a:xfrm>
            <a:off x="152400" y="1529251"/>
            <a:ext cx="118872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Quali posture, </a:t>
            </a:r>
          </a:p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quali competenze sviluppare?</a:t>
            </a:r>
          </a:p>
        </p:txBody>
      </p:sp>
    </p:spTree>
    <p:extLst>
      <p:ext uri="{BB962C8B-B14F-4D97-AF65-F5344CB8AC3E}">
        <p14:creationId xmlns:p14="http://schemas.microsoft.com/office/powerpoint/2010/main" val="2275972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con due angoli in diagonale ritagliati 4">
            <a:extLst>
              <a:ext uri="{FF2B5EF4-FFF2-40B4-BE49-F238E27FC236}">
                <a16:creationId xmlns:a16="http://schemas.microsoft.com/office/drawing/2014/main" id="{3248B8DC-04B6-2DB8-F522-292C2503BFEC}"/>
              </a:ext>
            </a:extLst>
          </p:cNvPr>
          <p:cNvSpPr/>
          <p:nvPr/>
        </p:nvSpPr>
        <p:spPr>
          <a:xfrm>
            <a:off x="56269" y="189000"/>
            <a:ext cx="3780000" cy="2880000"/>
          </a:xfrm>
          <a:prstGeom prst="snip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4800" b="1" dirty="0">
                <a:solidFill>
                  <a:schemeClr val="tx1"/>
                </a:solidFill>
                <a:latin typeface="Bahnschrift Light" panose="020B0502040204020203" pitchFamily="34" charset="0"/>
              </a:rPr>
              <a:t>Abitare la realtà</a:t>
            </a:r>
          </a:p>
        </p:txBody>
      </p:sp>
      <p:sp>
        <p:nvSpPr>
          <p:cNvPr id="6" name="Rettangolo con due angoli in diagonale ritagliati 5">
            <a:extLst>
              <a:ext uri="{FF2B5EF4-FFF2-40B4-BE49-F238E27FC236}">
                <a16:creationId xmlns:a16="http://schemas.microsoft.com/office/drawing/2014/main" id="{B8AAD9C7-CC0B-93A5-017A-4998F8ADEF22}"/>
              </a:ext>
            </a:extLst>
          </p:cNvPr>
          <p:cNvSpPr/>
          <p:nvPr/>
        </p:nvSpPr>
        <p:spPr>
          <a:xfrm>
            <a:off x="4046804" y="189000"/>
            <a:ext cx="3780000" cy="2880000"/>
          </a:xfrm>
          <a:prstGeom prst="snip2Diag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800" b="1" dirty="0">
                <a:solidFill>
                  <a:schemeClr val="tx1"/>
                </a:solidFill>
                <a:latin typeface="Bahnschrift Light" panose="020B0502040204020203" pitchFamily="34" charset="0"/>
              </a:rPr>
              <a:t>Avere cura delle domande</a:t>
            </a:r>
          </a:p>
        </p:txBody>
      </p:sp>
      <p:sp>
        <p:nvSpPr>
          <p:cNvPr id="7" name="Rettangolo con due angoli in diagonale ritagliati 6">
            <a:extLst>
              <a:ext uri="{FF2B5EF4-FFF2-40B4-BE49-F238E27FC236}">
                <a16:creationId xmlns:a16="http://schemas.microsoft.com/office/drawing/2014/main" id="{016A684E-C792-1E53-DA2E-93B8413792BE}"/>
              </a:ext>
            </a:extLst>
          </p:cNvPr>
          <p:cNvSpPr/>
          <p:nvPr/>
        </p:nvSpPr>
        <p:spPr>
          <a:xfrm>
            <a:off x="8037339" y="189000"/>
            <a:ext cx="3780000" cy="2880000"/>
          </a:xfrm>
          <a:prstGeom prst="snip2Diag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800" b="1" dirty="0">
                <a:solidFill>
                  <a:schemeClr val="tx1"/>
                </a:solidFill>
                <a:latin typeface="Bahnschrift Light" panose="020B0502040204020203" pitchFamily="34" charset="0"/>
              </a:rPr>
              <a:t>Sapersi raccontare</a:t>
            </a:r>
          </a:p>
        </p:txBody>
      </p:sp>
      <p:sp>
        <p:nvSpPr>
          <p:cNvPr id="8" name="Rettangolo con due angoli in diagonale ritagliati 7">
            <a:extLst>
              <a:ext uri="{FF2B5EF4-FFF2-40B4-BE49-F238E27FC236}">
                <a16:creationId xmlns:a16="http://schemas.microsoft.com/office/drawing/2014/main" id="{CBAAF575-551C-FA49-5EFB-C663719CDD73}"/>
              </a:ext>
            </a:extLst>
          </p:cNvPr>
          <p:cNvSpPr/>
          <p:nvPr/>
        </p:nvSpPr>
        <p:spPr>
          <a:xfrm>
            <a:off x="2156804" y="3429000"/>
            <a:ext cx="3780000" cy="2880000"/>
          </a:xfrm>
          <a:prstGeom prst="snip2DiagRect">
            <a:avLst/>
          </a:prstGeom>
          <a:solidFill>
            <a:srgbClr val="CC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800" b="1" dirty="0">
                <a:solidFill>
                  <a:schemeClr val="tx1"/>
                </a:solidFill>
                <a:latin typeface="Bahnschrift Light" panose="020B0502040204020203" pitchFamily="34" charset="0"/>
              </a:rPr>
              <a:t>Al passo con l’altro</a:t>
            </a:r>
          </a:p>
        </p:txBody>
      </p:sp>
      <p:sp>
        <p:nvSpPr>
          <p:cNvPr id="9" name="Rettangolo con due angoli in diagonale ritagliati 8">
            <a:extLst>
              <a:ext uri="{FF2B5EF4-FFF2-40B4-BE49-F238E27FC236}">
                <a16:creationId xmlns:a16="http://schemas.microsoft.com/office/drawing/2014/main" id="{463EF874-D219-9022-47F1-7B6E5EA482F2}"/>
              </a:ext>
            </a:extLst>
          </p:cNvPr>
          <p:cNvSpPr/>
          <p:nvPr/>
        </p:nvSpPr>
        <p:spPr>
          <a:xfrm>
            <a:off x="6611816" y="3429000"/>
            <a:ext cx="3780000" cy="2880000"/>
          </a:xfrm>
          <a:prstGeom prst="snip2DiagRect">
            <a:avLst/>
          </a:prstGeom>
          <a:solidFill>
            <a:srgbClr val="88E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800" b="1" dirty="0">
                <a:solidFill>
                  <a:schemeClr val="tx1"/>
                </a:solidFill>
                <a:latin typeface="Bahnschrift Light" panose="020B0502040204020203" pitchFamily="34" charset="0"/>
              </a:rPr>
              <a:t>Saper lavorare con gli altri</a:t>
            </a:r>
          </a:p>
        </p:txBody>
      </p:sp>
    </p:spTree>
    <p:extLst>
      <p:ext uri="{BB962C8B-B14F-4D97-AF65-F5344CB8AC3E}">
        <p14:creationId xmlns:p14="http://schemas.microsoft.com/office/powerpoint/2010/main" val="253732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4D64577-7257-B7A4-80D9-FAC45F3F2B2F}"/>
              </a:ext>
            </a:extLst>
          </p:cNvPr>
          <p:cNvSpPr txBox="1"/>
          <p:nvPr/>
        </p:nvSpPr>
        <p:spPr>
          <a:xfrm>
            <a:off x="0" y="2194559"/>
            <a:ext cx="1195753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7200" dirty="0"/>
          </a:p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Mai, mai soli, </a:t>
            </a:r>
          </a:p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il gruppo e non il catechista </a:t>
            </a:r>
          </a:p>
          <a:p>
            <a:pPr algn="ctr"/>
            <a:r>
              <a:rPr lang="it-IT" sz="7200" b="1" dirty="0">
                <a:latin typeface="Bahnschrift Light" panose="020B0502040204020203" pitchFamily="34" charset="0"/>
              </a:rPr>
              <a:t>è esperienza di Chiesa </a:t>
            </a:r>
          </a:p>
        </p:txBody>
      </p:sp>
    </p:spTree>
    <p:extLst>
      <p:ext uri="{BB962C8B-B14F-4D97-AF65-F5344CB8AC3E}">
        <p14:creationId xmlns:p14="http://schemas.microsoft.com/office/powerpoint/2010/main" val="178161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1FF43F-FD42-058B-6D62-10649E425D40}"/>
              </a:ext>
            </a:extLst>
          </p:cNvPr>
          <p:cNvSpPr txBox="1"/>
          <p:nvPr/>
        </p:nvSpPr>
        <p:spPr>
          <a:xfrm>
            <a:off x="168812" y="197346"/>
            <a:ext cx="12023188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6600" dirty="0"/>
              <a:t>Quanto è viva la nostra coscienza di gruppo, la nostra coscienza comunitaria? Quanto è viva la consapevolezza di essere membra di un unico corpo? Come possiamo farla crescere?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5483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B41321C-6340-7DFA-6378-6456AA97D9EA}"/>
              </a:ext>
            </a:extLst>
          </p:cNvPr>
          <p:cNvSpPr txBox="1"/>
          <p:nvPr/>
        </p:nvSpPr>
        <p:spPr>
          <a:xfrm>
            <a:off x="126609" y="0"/>
            <a:ext cx="12065392" cy="7277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Quando ti metterai in viaggio per Itaca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Devi augurarti che la strada sia lunga,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fertile in avventure e esperienze.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Sempre devi avere in mente Itaca,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raggiungerla sia il pensiero più costante,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soprattutto non affrettare il viaggio;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fa che duri a lungo, per anni,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e che da vecchio metta piede sull’isola,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tu, ricco dei tesori accumulati per strada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senza aspettarti ricchezze da Itaca.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Itaca ti ha dato il bel viaggio;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senza di lei mai ti saresti messo sulla strada: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che cos’altro ti aspetti?</a:t>
            </a:r>
          </a:p>
          <a:p>
            <a:pPr algn="ctr"/>
            <a:r>
              <a:rPr lang="it-IT" sz="3200" b="1" dirty="0">
                <a:latin typeface="Bahnschrift Light" panose="020B0502040204020203" pitchFamily="34" charset="0"/>
              </a:rPr>
              <a:t>( C. Kavafis )</a:t>
            </a:r>
          </a:p>
          <a:p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943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227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Bahnschrift Light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2</cp:revision>
  <dcterms:created xsi:type="dcterms:W3CDTF">2022-11-08T18:04:29Z</dcterms:created>
  <dcterms:modified xsi:type="dcterms:W3CDTF">2022-11-08T19:06:23Z</dcterms:modified>
</cp:coreProperties>
</file>